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78" y="12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855C2E-822A-4910-8CD1-BFBB49DBECB9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SG"/>
        </a:p>
      </dgm:t>
    </dgm:pt>
    <dgm:pt modelId="{77148CB2-206C-4463-9B7B-735D8943EA96}">
      <dgm:prSet phldrT="[Text]"/>
      <dgm:spPr/>
      <dgm:t>
        <a:bodyPr/>
        <a:lstStyle/>
        <a:p>
          <a:r>
            <a:rPr lang="en-US" dirty="0" smtClean="0"/>
            <a:t>Identify key indicators and reflect delay performance for each of them </a:t>
          </a:r>
          <a:endParaRPr lang="en-SG" dirty="0"/>
        </a:p>
      </dgm:t>
    </dgm:pt>
    <dgm:pt modelId="{B86055B1-4E22-43DD-A8DE-45A80DBBC7AF}" type="parTrans" cxnId="{2700B3D6-BFE8-417C-BB7A-44F8B71258F1}">
      <dgm:prSet/>
      <dgm:spPr/>
      <dgm:t>
        <a:bodyPr/>
        <a:lstStyle/>
        <a:p>
          <a:endParaRPr lang="en-SG"/>
        </a:p>
      </dgm:t>
    </dgm:pt>
    <dgm:pt modelId="{B47432EF-4419-4809-B10E-CB37DA8A54DF}" type="sibTrans" cxnId="{2700B3D6-BFE8-417C-BB7A-44F8B71258F1}">
      <dgm:prSet/>
      <dgm:spPr/>
      <dgm:t>
        <a:bodyPr/>
        <a:lstStyle/>
        <a:p>
          <a:endParaRPr lang="en-SG"/>
        </a:p>
      </dgm:t>
    </dgm:pt>
    <dgm:pt modelId="{4DCA0249-A3D3-45E6-986D-B68DD3C27F28}">
      <dgm:prSet phldrT="[Text]"/>
      <dgm:spPr/>
      <dgm:t>
        <a:bodyPr/>
        <a:lstStyle/>
        <a:p>
          <a:r>
            <a:rPr lang="en-US" dirty="0" smtClean="0"/>
            <a:t>Use machine learning algorithms to quantify each indicator’s predictability of delay performance</a:t>
          </a:r>
          <a:endParaRPr lang="en-SG" dirty="0"/>
        </a:p>
      </dgm:t>
    </dgm:pt>
    <dgm:pt modelId="{7D9C561F-9082-4B10-90A5-60243261B01F}" type="parTrans" cxnId="{15AD335C-C4CE-47C9-A780-BAC9994981DD}">
      <dgm:prSet/>
      <dgm:spPr/>
      <dgm:t>
        <a:bodyPr/>
        <a:lstStyle/>
        <a:p>
          <a:endParaRPr lang="en-SG"/>
        </a:p>
      </dgm:t>
    </dgm:pt>
    <dgm:pt modelId="{54C0EF5D-4E49-48F1-AA1B-A75FF10E51B9}" type="sibTrans" cxnId="{15AD335C-C4CE-47C9-A780-BAC9994981DD}">
      <dgm:prSet/>
      <dgm:spPr/>
      <dgm:t>
        <a:bodyPr/>
        <a:lstStyle/>
        <a:p>
          <a:endParaRPr lang="en-SG"/>
        </a:p>
      </dgm:t>
    </dgm:pt>
    <dgm:pt modelId="{DD8B0DCF-453E-47C7-B53F-2DB05F9CF308}">
      <dgm:prSet phldrT="[Text]"/>
      <dgm:spPr/>
      <dgm:t>
        <a:bodyPr/>
        <a:lstStyle/>
        <a:p>
          <a:r>
            <a:rPr lang="en-US" dirty="0" smtClean="0"/>
            <a:t>Model validation</a:t>
          </a:r>
          <a:endParaRPr lang="en-SG" dirty="0"/>
        </a:p>
      </dgm:t>
    </dgm:pt>
    <dgm:pt modelId="{660EB5DE-8507-4C0C-9C3F-42917AD17BAD}" type="parTrans" cxnId="{712B2B1F-9A58-45CB-9F6F-25C543D3253D}">
      <dgm:prSet/>
      <dgm:spPr/>
      <dgm:t>
        <a:bodyPr/>
        <a:lstStyle/>
        <a:p>
          <a:endParaRPr lang="en-SG"/>
        </a:p>
      </dgm:t>
    </dgm:pt>
    <dgm:pt modelId="{4FDDE986-9DB5-4CFB-921C-060840F5D772}" type="sibTrans" cxnId="{712B2B1F-9A58-45CB-9F6F-25C543D3253D}">
      <dgm:prSet/>
      <dgm:spPr/>
      <dgm:t>
        <a:bodyPr/>
        <a:lstStyle/>
        <a:p>
          <a:endParaRPr lang="en-SG"/>
        </a:p>
      </dgm:t>
    </dgm:pt>
    <dgm:pt modelId="{0C61BD63-7898-4DD8-8840-A8F9623D6869}">
      <dgm:prSet phldrT="[Text]"/>
      <dgm:spPr/>
      <dgm:t>
        <a:bodyPr/>
        <a:lstStyle/>
        <a:p>
          <a:r>
            <a:rPr lang="en-US" dirty="0" smtClean="0"/>
            <a:t>Create a user platform for passengers to find out expected delay given a configuration of choices: airline, flight time and date, route </a:t>
          </a:r>
          <a:endParaRPr lang="en-SG" dirty="0"/>
        </a:p>
      </dgm:t>
    </dgm:pt>
    <dgm:pt modelId="{C1CBB552-AA1E-469F-A4ED-47495E63C8D3}" type="parTrans" cxnId="{641AB1D9-AFA0-46A1-A377-74375A0A2ECD}">
      <dgm:prSet/>
      <dgm:spPr/>
      <dgm:t>
        <a:bodyPr/>
        <a:lstStyle/>
        <a:p>
          <a:endParaRPr lang="en-SG"/>
        </a:p>
      </dgm:t>
    </dgm:pt>
    <dgm:pt modelId="{812A80AF-1F50-486F-88EB-C3F8E4ACDEA4}" type="sibTrans" cxnId="{641AB1D9-AFA0-46A1-A377-74375A0A2ECD}">
      <dgm:prSet/>
      <dgm:spPr/>
      <dgm:t>
        <a:bodyPr/>
        <a:lstStyle/>
        <a:p>
          <a:endParaRPr lang="en-SG"/>
        </a:p>
      </dgm:t>
    </dgm:pt>
    <dgm:pt modelId="{0ADE3211-BBC6-43B0-8691-CC2DBCCFC263}" type="pres">
      <dgm:prSet presAssocID="{14855C2E-822A-4910-8CD1-BFBB49DBECB9}" presName="rootnode" presStyleCnt="0">
        <dgm:presLayoutVars>
          <dgm:chMax/>
          <dgm:chPref/>
          <dgm:dir/>
          <dgm:animLvl val="lvl"/>
        </dgm:presLayoutVars>
      </dgm:prSet>
      <dgm:spPr/>
    </dgm:pt>
    <dgm:pt modelId="{716A3800-30C9-49C8-BA4E-4519D55492C5}" type="pres">
      <dgm:prSet presAssocID="{77148CB2-206C-4463-9B7B-735D8943EA96}" presName="composite" presStyleCnt="0"/>
      <dgm:spPr/>
    </dgm:pt>
    <dgm:pt modelId="{8E6CE5DC-BC90-4B2C-81A4-AD7C9211B686}" type="pres">
      <dgm:prSet presAssocID="{77148CB2-206C-4463-9B7B-735D8943EA96}" presName="bentUpArrow1" presStyleLbl="alignImgPlace1" presStyleIdx="0" presStyleCnt="3" custScaleX="63453" custScaleY="72199" custLinFactNeighborX="7072" custLinFactNeighborY="-23661"/>
      <dgm:spPr/>
    </dgm:pt>
    <dgm:pt modelId="{2B4F19F0-F64A-42A1-9007-362C134E41E3}" type="pres">
      <dgm:prSet presAssocID="{77148CB2-206C-4463-9B7B-735D8943EA96}" presName="ParentText" presStyleLbl="node1" presStyleIdx="0" presStyleCnt="4" custScaleX="103375" custScaleY="7035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SG"/>
        </a:p>
      </dgm:t>
    </dgm:pt>
    <dgm:pt modelId="{ED1DC2CF-FE87-4FE6-A311-63F094921E6B}" type="pres">
      <dgm:prSet presAssocID="{77148CB2-206C-4463-9B7B-735D8943EA96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SG"/>
        </a:p>
      </dgm:t>
    </dgm:pt>
    <dgm:pt modelId="{15211193-35D7-4FE5-981B-0021692FD419}" type="pres">
      <dgm:prSet presAssocID="{B47432EF-4419-4809-B10E-CB37DA8A54DF}" presName="sibTrans" presStyleCnt="0"/>
      <dgm:spPr/>
    </dgm:pt>
    <dgm:pt modelId="{CFCA1BE8-B64B-4BD4-B325-97DFA71659D9}" type="pres">
      <dgm:prSet presAssocID="{4DCA0249-A3D3-45E6-986D-B68DD3C27F28}" presName="composite" presStyleCnt="0"/>
      <dgm:spPr/>
    </dgm:pt>
    <dgm:pt modelId="{136BC6CF-63C1-44D5-A245-B8FF0A242E47}" type="pres">
      <dgm:prSet presAssocID="{4DCA0249-A3D3-45E6-986D-B68DD3C27F28}" presName="bentUpArrow1" presStyleLbl="alignImgPlace1" presStyleIdx="1" presStyleCnt="3" custScaleX="63453" custScaleY="72199" custLinFactNeighborX="10089" custLinFactNeighborY="-24119"/>
      <dgm:spPr/>
    </dgm:pt>
    <dgm:pt modelId="{298FCC08-94BB-4237-ACD8-7C12D8B16EBE}" type="pres">
      <dgm:prSet presAssocID="{4DCA0249-A3D3-45E6-986D-B68DD3C27F28}" presName="ParentText" presStyleLbl="node1" presStyleIdx="1" presStyleCnt="4" custScaleX="103375" custScaleY="7035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SG"/>
        </a:p>
      </dgm:t>
    </dgm:pt>
    <dgm:pt modelId="{A20472EA-3A0C-4CAE-A5EC-AB33B786D54D}" type="pres">
      <dgm:prSet presAssocID="{4DCA0249-A3D3-45E6-986D-B68DD3C27F28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SG"/>
        </a:p>
      </dgm:t>
    </dgm:pt>
    <dgm:pt modelId="{AC5B26AC-B3E6-4348-99A4-9F90B333C99B}" type="pres">
      <dgm:prSet presAssocID="{54C0EF5D-4E49-48F1-AA1B-A75FF10E51B9}" presName="sibTrans" presStyleCnt="0"/>
      <dgm:spPr/>
    </dgm:pt>
    <dgm:pt modelId="{23C0410E-AB3C-4CF2-8F48-D26231EA2362}" type="pres">
      <dgm:prSet presAssocID="{DD8B0DCF-453E-47C7-B53F-2DB05F9CF308}" presName="composite" presStyleCnt="0"/>
      <dgm:spPr/>
    </dgm:pt>
    <dgm:pt modelId="{2E40AC9C-3A52-4F0E-8FAC-4BCB43D860C9}" type="pres">
      <dgm:prSet presAssocID="{DD8B0DCF-453E-47C7-B53F-2DB05F9CF308}" presName="bentUpArrow1" presStyleLbl="alignImgPlace1" presStyleIdx="2" presStyleCnt="3" custScaleX="63453" custScaleY="72199" custLinFactNeighborX="8771" custLinFactNeighborY="-26109"/>
      <dgm:spPr/>
    </dgm:pt>
    <dgm:pt modelId="{A2477CC4-7A3D-4BFC-896E-1853AE781070}" type="pres">
      <dgm:prSet presAssocID="{DD8B0DCF-453E-47C7-B53F-2DB05F9CF308}" presName="ParentText" presStyleLbl="node1" presStyleIdx="2" presStyleCnt="4" custScaleX="103375" custScaleY="7035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SG"/>
        </a:p>
      </dgm:t>
    </dgm:pt>
    <dgm:pt modelId="{1CBD4ACA-088E-44FD-A927-4E26790AACCF}" type="pres">
      <dgm:prSet presAssocID="{DD8B0DCF-453E-47C7-B53F-2DB05F9CF308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09E81B2E-7A01-42A9-94F8-D73E415ED093}" type="pres">
      <dgm:prSet presAssocID="{4FDDE986-9DB5-4CFB-921C-060840F5D772}" presName="sibTrans" presStyleCnt="0"/>
      <dgm:spPr/>
    </dgm:pt>
    <dgm:pt modelId="{328B02CE-2CCC-45FB-B945-57201CB3CCAD}" type="pres">
      <dgm:prSet presAssocID="{0C61BD63-7898-4DD8-8840-A8F9623D6869}" presName="composite" presStyleCnt="0"/>
      <dgm:spPr/>
    </dgm:pt>
    <dgm:pt modelId="{F9B94071-A8FA-40AF-ACDC-2A836E75DDC3}" type="pres">
      <dgm:prSet presAssocID="{0C61BD63-7898-4DD8-8840-A8F9623D6869}" presName="ParentText" presStyleLbl="node1" presStyleIdx="3" presStyleCnt="4" custScaleX="103375" custScaleY="7035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SG"/>
        </a:p>
      </dgm:t>
    </dgm:pt>
  </dgm:ptLst>
  <dgm:cxnLst>
    <dgm:cxn modelId="{FD0000DD-0C37-4000-8A9E-2E01E2215CFD}" type="presOf" srcId="{14855C2E-822A-4910-8CD1-BFBB49DBECB9}" destId="{0ADE3211-BBC6-43B0-8691-CC2DBCCFC263}" srcOrd="0" destOrd="0" presId="urn:microsoft.com/office/officeart/2005/8/layout/StepDownProcess"/>
    <dgm:cxn modelId="{4FCD29C7-FE18-42D0-8BDF-BCB6F309B89B}" type="presOf" srcId="{77148CB2-206C-4463-9B7B-735D8943EA96}" destId="{2B4F19F0-F64A-42A1-9007-362C134E41E3}" srcOrd="0" destOrd="0" presId="urn:microsoft.com/office/officeart/2005/8/layout/StepDownProcess"/>
    <dgm:cxn modelId="{B6C264C9-29C9-4D70-86AD-9E5C4DCB1D9A}" type="presOf" srcId="{DD8B0DCF-453E-47C7-B53F-2DB05F9CF308}" destId="{A2477CC4-7A3D-4BFC-896E-1853AE781070}" srcOrd="0" destOrd="0" presId="urn:microsoft.com/office/officeart/2005/8/layout/StepDownProcess"/>
    <dgm:cxn modelId="{2700B3D6-BFE8-417C-BB7A-44F8B71258F1}" srcId="{14855C2E-822A-4910-8CD1-BFBB49DBECB9}" destId="{77148CB2-206C-4463-9B7B-735D8943EA96}" srcOrd="0" destOrd="0" parTransId="{B86055B1-4E22-43DD-A8DE-45A80DBBC7AF}" sibTransId="{B47432EF-4419-4809-B10E-CB37DA8A54DF}"/>
    <dgm:cxn modelId="{641AB1D9-AFA0-46A1-A377-74375A0A2ECD}" srcId="{14855C2E-822A-4910-8CD1-BFBB49DBECB9}" destId="{0C61BD63-7898-4DD8-8840-A8F9623D6869}" srcOrd="3" destOrd="0" parTransId="{C1CBB552-AA1E-469F-A4ED-47495E63C8D3}" sibTransId="{812A80AF-1F50-486F-88EB-C3F8E4ACDEA4}"/>
    <dgm:cxn modelId="{712B2B1F-9A58-45CB-9F6F-25C543D3253D}" srcId="{14855C2E-822A-4910-8CD1-BFBB49DBECB9}" destId="{DD8B0DCF-453E-47C7-B53F-2DB05F9CF308}" srcOrd="2" destOrd="0" parTransId="{660EB5DE-8507-4C0C-9C3F-42917AD17BAD}" sibTransId="{4FDDE986-9DB5-4CFB-921C-060840F5D772}"/>
    <dgm:cxn modelId="{5DC3A777-F0CF-46AE-B8BB-92515476405C}" type="presOf" srcId="{0C61BD63-7898-4DD8-8840-A8F9623D6869}" destId="{F9B94071-A8FA-40AF-ACDC-2A836E75DDC3}" srcOrd="0" destOrd="0" presId="urn:microsoft.com/office/officeart/2005/8/layout/StepDownProcess"/>
    <dgm:cxn modelId="{636E48E9-7E20-438A-9823-D180AE1F7DDB}" type="presOf" srcId="{4DCA0249-A3D3-45E6-986D-B68DD3C27F28}" destId="{298FCC08-94BB-4237-ACD8-7C12D8B16EBE}" srcOrd="0" destOrd="0" presId="urn:microsoft.com/office/officeart/2005/8/layout/StepDownProcess"/>
    <dgm:cxn modelId="{15AD335C-C4CE-47C9-A780-BAC9994981DD}" srcId="{14855C2E-822A-4910-8CD1-BFBB49DBECB9}" destId="{4DCA0249-A3D3-45E6-986D-B68DD3C27F28}" srcOrd="1" destOrd="0" parTransId="{7D9C561F-9082-4B10-90A5-60243261B01F}" sibTransId="{54C0EF5D-4E49-48F1-AA1B-A75FF10E51B9}"/>
    <dgm:cxn modelId="{5B732281-2163-45BC-9AE9-FFD77C7A019B}" type="presParOf" srcId="{0ADE3211-BBC6-43B0-8691-CC2DBCCFC263}" destId="{716A3800-30C9-49C8-BA4E-4519D55492C5}" srcOrd="0" destOrd="0" presId="urn:microsoft.com/office/officeart/2005/8/layout/StepDownProcess"/>
    <dgm:cxn modelId="{1931A65D-8BBF-4A00-8551-09AFE802BFB8}" type="presParOf" srcId="{716A3800-30C9-49C8-BA4E-4519D55492C5}" destId="{8E6CE5DC-BC90-4B2C-81A4-AD7C9211B686}" srcOrd="0" destOrd="0" presId="urn:microsoft.com/office/officeart/2005/8/layout/StepDownProcess"/>
    <dgm:cxn modelId="{66990919-CD9C-4BEC-A6BC-3C0B9A45C44B}" type="presParOf" srcId="{716A3800-30C9-49C8-BA4E-4519D55492C5}" destId="{2B4F19F0-F64A-42A1-9007-362C134E41E3}" srcOrd="1" destOrd="0" presId="urn:microsoft.com/office/officeart/2005/8/layout/StepDownProcess"/>
    <dgm:cxn modelId="{B0D6EA59-1A8D-4AB7-A7B9-BF5A3111300D}" type="presParOf" srcId="{716A3800-30C9-49C8-BA4E-4519D55492C5}" destId="{ED1DC2CF-FE87-4FE6-A311-63F094921E6B}" srcOrd="2" destOrd="0" presId="urn:microsoft.com/office/officeart/2005/8/layout/StepDownProcess"/>
    <dgm:cxn modelId="{1F62D1C5-F121-49EB-AE2B-9867DEDC0DD1}" type="presParOf" srcId="{0ADE3211-BBC6-43B0-8691-CC2DBCCFC263}" destId="{15211193-35D7-4FE5-981B-0021692FD419}" srcOrd="1" destOrd="0" presId="urn:microsoft.com/office/officeart/2005/8/layout/StepDownProcess"/>
    <dgm:cxn modelId="{FE0F72F0-9223-403B-A8E8-8A9DCA250410}" type="presParOf" srcId="{0ADE3211-BBC6-43B0-8691-CC2DBCCFC263}" destId="{CFCA1BE8-B64B-4BD4-B325-97DFA71659D9}" srcOrd="2" destOrd="0" presId="urn:microsoft.com/office/officeart/2005/8/layout/StepDownProcess"/>
    <dgm:cxn modelId="{9F08C418-1BDE-4202-9E93-067DC3E3AEEE}" type="presParOf" srcId="{CFCA1BE8-B64B-4BD4-B325-97DFA71659D9}" destId="{136BC6CF-63C1-44D5-A245-B8FF0A242E47}" srcOrd="0" destOrd="0" presId="urn:microsoft.com/office/officeart/2005/8/layout/StepDownProcess"/>
    <dgm:cxn modelId="{B2803FE9-85C2-4CA5-9095-81D381A580DC}" type="presParOf" srcId="{CFCA1BE8-B64B-4BD4-B325-97DFA71659D9}" destId="{298FCC08-94BB-4237-ACD8-7C12D8B16EBE}" srcOrd="1" destOrd="0" presId="urn:microsoft.com/office/officeart/2005/8/layout/StepDownProcess"/>
    <dgm:cxn modelId="{C893759F-408F-4B1B-B115-7B48917C08CC}" type="presParOf" srcId="{CFCA1BE8-B64B-4BD4-B325-97DFA71659D9}" destId="{A20472EA-3A0C-4CAE-A5EC-AB33B786D54D}" srcOrd="2" destOrd="0" presId="urn:microsoft.com/office/officeart/2005/8/layout/StepDownProcess"/>
    <dgm:cxn modelId="{933A3778-3636-46B8-8901-31B8712E7F1D}" type="presParOf" srcId="{0ADE3211-BBC6-43B0-8691-CC2DBCCFC263}" destId="{AC5B26AC-B3E6-4348-99A4-9F90B333C99B}" srcOrd="3" destOrd="0" presId="urn:microsoft.com/office/officeart/2005/8/layout/StepDownProcess"/>
    <dgm:cxn modelId="{1FD74F81-8C57-4F07-992A-74F555938B89}" type="presParOf" srcId="{0ADE3211-BBC6-43B0-8691-CC2DBCCFC263}" destId="{23C0410E-AB3C-4CF2-8F48-D26231EA2362}" srcOrd="4" destOrd="0" presId="urn:microsoft.com/office/officeart/2005/8/layout/StepDownProcess"/>
    <dgm:cxn modelId="{B97E0999-0BE9-4D58-89B3-DCFF8A5B0949}" type="presParOf" srcId="{23C0410E-AB3C-4CF2-8F48-D26231EA2362}" destId="{2E40AC9C-3A52-4F0E-8FAC-4BCB43D860C9}" srcOrd="0" destOrd="0" presId="urn:microsoft.com/office/officeart/2005/8/layout/StepDownProcess"/>
    <dgm:cxn modelId="{DBE85278-91CA-4F6B-8363-2919E0DCC949}" type="presParOf" srcId="{23C0410E-AB3C-4CF2-8F48-D26231EA2362}" destId="{A2477CC4-7A3D-4BFC-896E-1853AE781070}" srcOrd="1" destOrd="0" presId="urn:microsoft.com/office/officeart/2005/8/layout/StepDownProcess"/>
    <dgm:cxn modelId="{9820834A-7DB2-49FC-B41A-531B1994E03A}" type="presParOf" srcId="{23C0410E-AB3C-4CF2-8F48-D26231EA2362}" destId="{1CBD4ACA-088E-44FD-A927-4E26790AACCF}" srcOrd="2" destOrd="0" presId="urn:microsoft.com/office/officeart/2005/8/layout/StepDownProcess"/>
    <dgm:cxn modelId="{27589E0E-5262-4BE7-92E2-4C9CD1444121}" type="presParOf" srcId="{0ADE3211-BBC6-43B0-8691-CC2DBCCFC263}" destId="{09E81B2E-7A01-42A9-94F8-D73E415ED093}" srcOrd="5" destOrd="0" presId="urn:microsoft.com/office/officeart/2005/8/layout/StepDownProcess"/>
    <dgm:cxn modelId="{F34A76C1-7F08-48FD-A243-17203D4BE667}" type="presParOf" srcId="{0ADE3211-BBC6-43B0-8691-CC2DBCCFC263}" destId="{328B02CE-2CCC-45FB-B945-57201CB3CCAD}" srcOrd="6" destOrd="0" presId="urn:microsoft.com/office/officeart/2005/8/layout/StepDownProcess"/>
    <dgm:cxn modelId="{ADC89154-ACB8-469A-8686-998B6FCB737C}" type="presParOf" srcId="{328B02CE-2CCC-45FB-B945-57201CB3CCAD}" destId="{F9B94071-A8FA-40AF-ACDC-2A836E75DDC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6CE5DC-BC90-4B2C-81A4-AD7C9211B686}">
      <dsp:nvSpPr>
        <dsp:cNvPr id="0" name=""/>
        <dsp:cNvSpPr/>
      </dsp:nvSpPr>
      <dsp:spPr>
        <a:xfrm rot="5400000">
          <a:off x="1227537" y="1260846"/>
          <a:ext cx="899170" cy="89966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4F19F0-F64A-42A1-9007-362C134E41E3}">
      <dsp:nvSpPr>
        <dsp:cNvPr id="0" name=""/>
        <dsp:cNvSpPr/>
      </dsp:nvSpPr>
      <dsp:spPr>
        <a:xfrm>
          <a:off x="588813" y="133394"/>
          <a:ext cx="2167287" cy="1032461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Identify key indicators and reflect delay performance for each of them </a:t>
          </a:r>
          <a:endParaRPr lang="en-SG" sz="1200" kern="1200" dirty="0"/>
        </a:p>
      </dsp:txBody>
      <dsp:txXfrm>
        <a:off x="639223" y="183804"/>
        <a:ext cx="2066467" cy="931641"/>
      </dsp:txXfrm>
    </dsp:sp>
    <dsp:sp modelId="{ED1DC2CF-FE87-4FE6-A311-63F094921E6B}">
      <dsp:nvSpPr>
        <dsp:cNvPr id="0" name=""/>
        <dsp:cNvSpPr/>
      </dsp:nvSpPr>
      <dsp:spPr>
        <a:xfrm>
          <a:off x="2720722" y="55833"/>
          <a:ext cx="1524816" cy="1186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6BC6CF-63C1-44D5-A245-B8FF0A242E47}">
      <dsp:nvSpPr>
        <dsp:cNvPr id="0" name=""/>
        <dsp:cNvSpPr/>
      </dsp:nvSpPr>
      <dsp:spPr>
        <a:xfrm rot="5400000">
          <a:off x="3025542" y="2590554"/>
          <a:ext cx="899170" cy="89966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6544756"/>
            <a:satOff val="-351"/>
            <a:lumOff val="568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8FCC08-94BB-4237-ACD8-7C12D8B16EBE}">
      <dsp:nvSpPr>
        <dsp:cNvPr id="0" name=""/>
        <dsp:cNvSpPr/>
      </dsp:nvSpPr>
      <dsp:spPr>
        <a:xfrm>
          <a:off x="2344042" y="1468806"/>
          <a:ext cx="2167287" cy="1032461"/>
        </a:xfrm>
        <a:prstGeom prst="roundRect">
          <a:avLst>
            <a:gd name="adj" fmla="val 166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Use machine learning algorithms to quantify each indicator’s predictability of delay performance</a:t>
          </a:r>
          <a:endParaRPr lang="en-SG" sz="1200" kern="1200" dirty="0"/>
        </a:p>
      </dsp:txBody>
      <dsp:txXfrm>
        <a:off x="2394452" y="1519216"/>
        <a:ext cx="2066467" cy="931641"/>
      </dsp:txXfrm>
    </dsp:sp>
    <dsp:sp modelId="{A20472EA-3A0C-4CAE-A5EC-AB33B786D54D}">
      <dsp:nvSpPr>
        <dsp:cNvPr id="0" name=""/>
        <dsp:cNvSpPr/>
      </dsp:nvSpPr>
      <dsp:spPr>
        <a:xfrm>
          <a:off x="4475950" y="1391246"/>
          <a:ext cx="1524816" cy="1186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0AC9C-3A52-4F0E-8FAC-4BCB43D860C9}">
      <dsp:nvSpPr>
        <dsp:cNvPr id="0" name=""/>
        <dsp:cNvSpPr/>
      </dsp:nvSpPr>
      <dsp:spPr>
        <a:xfrm rot="5400000">
          <a:off x="4762083" y="3901183"/>
          <a:ext cx="899170" cy="89966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13089511"/>
            <a:satOff val="-703"/>
            <a:lumOff val="1136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477CC4-7A3D-4BFC-896E-1853AE781070}">
      <dsp:nvSpPr>
        <dsp:cNvPr id="0" name=""/>
        <dsp:cNvSpPr/>
      </dsp:nvSpPr>
      <dsp:spPr>
        <a:xfrm>
          <a:off x="4099270" y="2804219"/>
          <a:ext cx="2167287" cy="1032461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Model validation</a:t>
          </a:r>
          <a:endParaRPr lang="en-SG" sz="1200" kern="1200" dirty="0"/>
        </a:p>
      </dsp:txBody>
      <dsp:txXfrm>
        <a:off x="4149680" y="2854629"/>
        <a:ext cx="2066467" cy="931641"/>
      </dsp:txXfrm>
    </dsp:sp>
    <dsp:sp modelId="{1CBD4ACA-088E-44FD-A927-4E26790AACCF}">
      <dsp:nvSpPr>
        <dsp:cNvPr id="0" name=""/>
        <dsp:cNvSpPr/>
      </dsp:nvSpPr>
      <dsp:spPr>
        <a:xfrm>
          <a:off x="6231179" y="2726658"/>
          <a:ext cx="1524816" cy="1186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B94071-A8FA-40AF-ACDC-2A836E75DDC3}">
      <dsp:nvSpPr>
        <dsp:cNvPr id="0" name=""/>
        <dsp:cNvSpPr/>
      </dsp:nvSpPr>
      <dsp:spPr>
        <a:xfrm>
          <a:off x="5854498" y="4062071"/>
          <a:ext cx="2167287" cy="1032461"/>
        </a:xfrm>
        <a:prstGeom prst="roundRect">
          <a:avLst>
            <a:gd name="adj" fmla="val 166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Create a user platform for passengers to find out expected delay given a configuration of choices: airline, flight time and date, route </a:t>
          </a:r>
          <a:endParaRPr lang="en-SG" sz="1200" kern="1200" dirty="0"/>
        </a:p>
      </dsp:txBody>
      <dsp:txXfrm>
        <a:off x="5904908" y="4112481"/>
        <a:ext cx="2066467" cy="9316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E156F-003C-4DB7-A580-E0F988403A0B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E37A7-3EB0-421A-BF9F-BBE4E0D89F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26560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1E37A7-3EB0-421A-BF9F-BBE4E0D89FED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5193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26422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4501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0908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41698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7853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37424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97439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43543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82266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17728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42430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49AA7-C6C3-44FC-B68E-1818ADFB5E5F}" type="datetimeFigureOut">
              <a:rPr lang="en-SG" smtClean="0"/>
              <a:t>5/5/2018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EE6D2-8206-4907-B5A6-F6CA4F8720F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908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36443" cy="68580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1722"/>
            <a:ext cx="7772400" cy="1470025"/>
          </a:xfrm>
        </p:spPr>
        <p:txBody>
          <a:bodyPr/>
          <a:lstStyle/>
          <a:p>
            <a:r>
              <a:rPr lang="en-US" b="1" dirty="0" smtClean="0"/>
              <a:t>Away with Delay</a:t>
            </a:r>
            <a:endParaRPr lang="en-SG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800" y="1295400"/>
            <a:ext cx="6400800" cy="1752600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Analysis of historical flight delay data for flight delay prediction</a:t>
            </a:r>
            <a:endParaRPr lang="en-S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AutoShape 6" descr="http://fungyung.com/data/out/3/62879949-airport-wallpapers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5" name="AutoShape 8" descr="http://fungyung.com/data/out/3/62879949-airport-wallpapers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56875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airport background for present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800" y="0"/>
            <a:ext cx="9194800" cy="689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994267538"/>
              </p:ext>
            </p:extLst>
          </p:nvPr>
        </p:nvGraphicFramePr>
        <p:xfrm>
          <a:off x="431800" y="990600"/>
          <a:ext cx="86106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-762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Project Steps &amp; Deliverables</a:t>
            </a:r>
            <a:endParaRPr lang="en-SG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98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Image result for airport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9659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Data, Modules and Technologies</a:t>
            </a:r>
            <a:endParaRPr lang="en-SG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Data</a:t>
            </a:r>
          </a:p>
          <a:p>
            <a:pPr lvl="1"/>
            <a:r>
              <a:rPr lang="en-US" dirty="0" smtClean="0"/>
              <a:t>Bureau of Transportation Statistics </a:t>
            </a:r>
          </a:p>
          <a:p>
            <a:pPr lvl="2"/>
            <a:r>
              <a:rPr lang="en-US" dirty="0" smtClean="0"/>
              <a:t>Airline On-Time Performance Data </a:t>
            </a:r>
          </a:p>
          <a:p>
            <a:pPr lvl="1"/>
            <a:r>
              <a:rPr lang="en-US" dirty="0" smtClean="0"/>
              <a:t>National Centers for Environmental Information</a:t>
            </a:r>
          </a:p>
          <a:p>
            <a:pPr lvl="2"/>
            <a:r>
              <a:rPr lang="en-US" dirty="0" smtClean="0"/>
              <a:t>Airport Weather Data </a:t>
            </a:r>
          </a:p>
          <a:p>
            <a:pPr marL="914400" lvl="2" indent="0">
              <a:buNone/>
            </a:pPr>
            <a:endParaRPr lang="en-US" dirty="0" smtClean="0"/>
          </a:p>
          <a:p>
            <a:r>
              <a:rPr lang="en-US" b="1" dirty="0" smtClean="0"/>
              <a:t>Modules &amp; Technologies </a:t>
            </a:r>
          </a:p>
          <a:p>
            <a:pPr lvl="1"/>
            <a:r>
              <a:rPr lang="en-US" dirty="0" smtClean="0"/>
              <a:t>Languages: </a:t>
            </a:r>
            <a:r>
              <a:rPr lang="en-US" dirty="0" err="1" smtClean="0"/>
              <a:t>Javascript</a:t>
            </a:r>
            <a:r>
              <a:rPr lang="en-US" dirty="0" smtClean="0"/>
              <a:t>, HTML, CSS </a:t>
            </a:r>
          </a:p>
          <a:p>
            <a:pPr lvl="1"/>
            <a:r>
              <a:rPr lang="en-US" dirty="0" smtClean="0"/>
              <a:t>NPM packages </a:t>
            </a:r>
          </a:p>
          <a:p>
            <a:pPr lvl="1"/>
            <a:r>
              <a:rPr lang="en-US" dirty="0" smtClean="0"/>
              <a:t>Tableau </a:t>
            </a:r>
          </a:p>
          <a:p>
            <a:pPr lvl="1"/>
            <a:r>
              <a:rPr lang="en-US" dirty="0" smtClean="0"/>
              <a:t>Google Charts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2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64397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105</Words>
  <Application>Microsoft Office PowerPoint</Application>
  <PresentationFormat>On-screen Show (4:3)</PresentationFormat>
  <Paragraphs>21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Away with Delay</vt:lpstr>
      <vt:lpstr>Project Steps &amp; Deliverables</vt:lpstr>
      <vt:lpstr>Data, Modules and Technologies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Away with Delay</dc:title>
  <dc:creator>Zheng Yang</dc:creator>
  <cp:lastModifiedBy>Zheng Yang Sng</cp:lastModifiedBy>
  <cp:revision>24</cp:revision>
  <dcterms:created xsi:type="dcterms:W3CDTF">2018-04-11T20:22:29Z</dcterms:created>
  <dcterms:modified xsi:type="dcterms:W3CDTF">2018-05-05T17:04:44Z</dcterms:modified>
</cp:coreProperties>
</file>

<file path=docProps/thumbnail.jpeg>
</file>